
<file path=[Content_Types].xml><?xml version="1.0" encoding="utf-8"?>
<Types xmlns="http://schemas.openxmlformats.org/package/2006/content-types">
  <Override PartName="/ppt/slides/slide17.xml" ContentType="application/vnd.openxmlformats-officedocument.presentationml.slide+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docProps/app.xml" ContentType="application/vnd.openxmlformats-officedocument.extended-properties+xml"/>
  <Override PartName="/ppt/slides/slide5.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Override PartName="/ppt/slideLayouts/slideLayout3.xml" ContentType="application/vnd.openxmlformats-officedocument.presentationml.slideLayout+xml"/>
  <Override PartName="/ppt/slides/slide3.xml" ContentType="application/vnd.openxmlformats-officedocument.presentationml.slide+xml"/>
  <Override PartName="/ppt/slides/slide4.xml" ContentType="application/vnd.openxmlformats-officedocument.presentationml.slide+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8.xml" ContentType="application/vnd.openxmlformats-officedocument.presentationml.slide+xml"/>
  <Override PartName="/ppt/slideMasters/slideMaster1.xml" ContentType="application/vnd.openxmlformats-officedocument.presentationml.slideMaster+xml"/>
  <Override PartName="/ppt/slides/slide15.xml" ContentType="application/vnd.openxmlformats-officedocument.presentationml.slide+xml"/>
  <Override PartName="/ppt/viewProps.xml" ContentType="application/vnd.openxmlformats-officedocument.presentationml.viewProps+xml"/>
  <Default Extension="bin" ContentType="application/vnd.openxmlformats-officedocument.presentationml.printerSettings"/>
  <Default Extension="rels" ContentType="application/vnd.openxmlformats-package.relationships+xml"/>
  <Override PartName="/ppt/slides/slide9.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12.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7197" autoAdjust="0"/>
    <p:restoredTop sz="94660"/>
  </p:normalViewPr>
  <p:slideViewPr>
    <p:cSldViewPr snapToObjects="1">
      <p:cViewPr varScale="1">
        <p:scale>
          <a:sx n="123" d="100"/>
          <a:sy n="123" d="100"/>
        </p:scale>
        <p:origin x="-120" y="-28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4" Type="http://schemas.openxmlformats.org/officeDocument/2006/relationships/slide" Target="slides/slide13.xml"/><Relationship Id="rId20" Type="http://schemas.openxmlformats.org/officeDocument/2006/relationships/presProps" Target="presProps.xml"/><Relationship Id="rId4" Type="http://schemas.openxmlformats.org/officeDocument/2006/relationships/slide" Target="slides/slide3.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7" Type="http://schemas.openxmlformats.org/officeDocument/2006/relationships/slide" Target="slides/slide6.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16" Type="http://schemas.openxmlformats.org/officeDocument/2006/relationships/slide" Target="slides/slide15.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5" Type="http://schemas.openxmlformats.org/officeDocument/2006/relationships/slide" Target="slides/slide4.xml"/><Relationship Id="rId15" Type="http://schemas.openxmlformats.org/officeDocument/2006/relationships/slide" Target="slides/slide14.xml"/><Relationship Id="rId12" Type="http://schemas.openxmlformats.org/officeDocument/2006/relationships/slide" Target="slides/slide11.xml"/><Relationship Id="rId17" Type="http://schemas.openxmlformats.org/officeDocument/2006/relationships/slide" Target="slides/slide16.xml"/><Relationship Id="rId19" Type="http://schemas.openxmlformats.org/officeDocument/2006/relationships/printerSettings" Target="printerSettings/printerSettings1.bin"/><Relationship Id="rId2" Type="http://schemas.openxmlformats.org/officeDocument/2006/relationships/slide" Target="slides/slide1.xml"/><Relationship Id="rId9" Type="http://schemas.openxmlformats.org/officeDocument/2006/relationships/slide" Target="slides/slide8.xml"/><Relationship Id="rId3" Type="http://schemas.openxmlformats.org/officeDocument/2006/relationships/slide" Target="slides/slide2.xml"/><Relationship Id="rId18" Type="http://schemas.openxmlformats.org/officeDocument/2006/relationships/slide" Target="slides/slide1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7898072-0428-E647-A9DE-1A4E1F162B2C}" type="datetimeFigureOut">
              <a:rPr lang="en-US" smtClean="0"/>
              <a:t>10/21/08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51AEC8-9D29-2E47-A1DE-F805DCB19356}"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898072-0428-E647-A9DE-1A4E1F162B2C}" type="datetimeFigureOut">
              <a:rPr lang="en-US" smtClean="0"/>
              <a:t>10/21/08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51AEC8-9D29-2E47-A1DE-F805DCB1935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898072-0428-E647-A9DE-1A4E1F162B2C}" type="datetimeFigureOut">
              <a:rPr lang="en-US" smtClean="0"/>
              <a:t>10/21/08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51AEC8-9D29-2E47-A1DE-F805DCB1935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898072-0428-E647-A9DE-1A4E1F162B2C}" type="datetimeFigureOut">
              <a:rPr lang="en-US" smtClean="0"/>
              <a:t>10/21/08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51AEC8-9D29-2E47-A1DE-F805DCB1935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898072-0428-E647-A9DE-1A4E1F162B2C}" type="datetimeFigureOut">
              <a:rPr lang="en-US" smtClean="0"/>
              <a:t>10/21/08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51AEC8-9D29-2E47-A1DE-F805DCB19356}"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7898072-0428-E647-A9DE-1A4E1F162B2C}" type="datetimeFigureOut">
              <a:rPr lang="en-US" smtClean="0"/>
              <a:t>10/21/08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51AEC8-9D29-2E47-A1DE-F805DCB1935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7898072-0428-E647-A9DE-1A4E1F162B2C}" type="datetimeFigureOut">
              <a:rPr lang="en-US" smtClean="0"/>
              <a:t>10/21/08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51AEC8-9D29-2E47-A1DE-F805DCB1935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7898072-0428-E647-A9DE-1A4E1F162B2C}" type="datetimeFigureOut">
              <a:rPr lang="en-US" smtClean="0"/>
              <a:t>10/21/08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51AEC8-9D29-2E47-A1DE-F805DCB1935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898072-0428-E647-A9DE-1A4E1F162B2C}" type="datetimeFigureOut">
              <a:rPr lang="en-US" smtClean="0"/>
              <a:t>10/21/08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51AEC8-9D29-2E47-A1DE-F805DCB1935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898072-0428-E647-A9DE-1A4E1F162B2C}" type="datetimeFigureOut">
              <a:rPr lang="en-US" smtClean="0"/>
              <a:t>10/21/08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51AEC8-9D29-2E47-A1DE-F805DCB1935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898072-0428-E647-A9DE-1A4E1F162B2C}" type="datetimeFigureOut">
              <a:rPr lang="en-US" smtClean="0"/>
              <a:t>10/21/08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51AEC8-9D29-2E47-A1DE-F805DCB1935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898072-0428-E647-A9DE-1A4E1F162B2C}" type="datetimeFigureOut">
              <a:rPr lang="en-US" smtClean="0"/>
              <a:t>10/21/08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51AEC8-9D29-2E47-A1DE-F805DCB1935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4" Type="http://schemas.openxmlformats.org/officeDocument/2006/relationships/image" Target="../media/image18.jpeg"/><Relationship Id="rId1" Type="http://schemas.openxmlformats.org/officeDocument/2006/relationships/slideLayout" Target="../slideLayouts/slideLayout1.xml"/><Relationship Id="rId2" Type="http://schemas.openxmlformats.org/officeDocument/2006/relationships/image" Target="../media/image16.jpeg"/><Relationship Id="rId3" Type="http://schemas.openxmlformats.org/officeDocument/2006/relationships/image" Target="../media/image17.jpeg"/></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3" Type="http://schemas.openxmlformats.org/officeDocument/2006/relationships/image" Target="../media/image2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3" Type="http://schemas.openxmlformats.org/officeDocument/2006/relationships/image" Target="../media/image24.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3"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3"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3"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3" Type="http://schemas.openxmlformats.org/officeDocument/2006/relationships/image" Target="../media/image10.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3" Type="http://schemas.openxmlformats.org/officeDocument/2006/relationships/image" Target="../media/image1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609600"/>
            <a:ext cx="3969055" cy="369332"/>
          </a:xfrm>
          <a:prstGeom prst="rect">
            <a:avLst/>
          </a:prstGeom>
          <a:noFill/>
        </p:spPr>
        <p:txBody>
          <a:bodyPr wrap="none" rtlCol="0">
            <a:spAutoFit/>
          </a:bodyPr>
          <a:lstStyle/>
          <a:p>
            <a:r>
              <a:rPr lang="en-US" dirty="0" smtClean="0"/>
              <a:t>FINAL PROJECT – Marking Period 1</a:t>
            </a:r>
            <a:endParaRPr lang="en-US" dirty="0"/>
          </a:p>
        </p:txBody>
      </p:sp>
      <p:sp>
        <p:nvSpPr>
          <p:cNvPr id="5" name="TextBox 4"/>
          <p:cNvSpPr txBox="1"/>
          <p:nvPr/>
        </p:nvSpPr>
        <p:spPr>
          <a:xfrm>
            <a:off x="914400" y="1230868"/>
            <a:ext cx="5995664" cy="3046988"/>
          </a:xfrm>
          <a:prstGeom prst="rect">
            <a:avLst/>
          </a:prstGeom>
          <a:noFill/>
        </p:spPr>
        <p:txBody>
          <a:bodyPr wrap="none" rtlCol="0">
            <a:spAutoFit/>
          </a:bodyPr>
          <a:lstStyle/>
          <a:p>
            <a:r>
              <a:rPr lang="en-US" dirty="0"/>
              <a:t>Create A </a:t>
            </a:r>
            <a:r>
              <a:rPr lang="en-US" dirty="0">
                <a:solidFill>
                  <a:srgbClr val="FF0000"/>
                </a:solidFill>
              </a:rPr>
              <a:t>Series </a:t>
            </a:r>
            <a:r>
              <a:rPr lang="en-US" dirty="0"/>
              <a:t>That Represents Your </a:t>
            </a:r>
            <a:r>
              <a:rPr lang="en-US" dirty="0" smtClean="0"/>
              <a:t>Identity</a:t>
            </a:r>
          </a:p>
          <a:p>
            <a:endParaRPr lang="en-US" sz="1600" dirty="0" smtClean="0"/>
          </a:p>
          <a:p>
            <a:r>
              <a:rPr lang="en-US" sz="1400" u="sng" dirty="0" smtClean="0"/>
              <a:t>Requirements/Specs:</a:t>
            </a:r>
          </a:p>
          <a:p>
            <a:endParaRPr lang="en-US" sz="1400" u="sng" dirty="0" smtClean="0"/>
          </a:p>
          <a:p>
            <a:r>
              <a:rPr lang="en-US" sz="1400" dirty="0" smtClean="0"/>
              <a:t>1. You may use drawings and/or photographs. </a:t>
            </a:r>
          </a:p>
          <a:p>
            <a:r>
              <a:rPr lang="en-US" sz="1400" dirty="0" smtClean="0"/>
              <a:t>2. The Work you turn in must be accompanied by written artist statement.</a:t>
            </a:r>
          </a:p>
          <a:p>
            <a:r>
              <a:rPr lang="en-US" sz="1400" dirty="0" smtClean="0"/>
              <a:t>3. You will be assess on technical knowledge.</a:t>
            </a:r>
          </a:p>
          <a:p>
            <a:r>
              <a:rPr lang="en-US" sz="1400" dirty="0" smtClean="0"/>
              <a:t>	depth of field			value</a:t>
            </a:r>
          </a:p>
          <a:p>
            <a:r>
              <a:rPr lang="en-US" sz="1400" dirty="0" smtClean="0"/>
              <a:t>	white balance			contrast</a:t>
            </a:r>
          </a:p>
          <a:p>
            <a:r>
              <a:rPr lang="en-US" sz="1400" dirty="0" smtClean="0"/>
              <a:t>	image resolution		contour line</a:t>
            </a:r>
          </a:p>
          <a:p>
            <a:r>
              <a:rPr lang="en-US" sz="1400" dirty="0" smtClean="0"/>
              <a:t>	the rule of thirds		expressive line</a:t>
            </a:r>
          </a:p>
          <a:p>
            <a:r>
              <a:rPr lang="en-US" sz="1400" dirty="0" smtClean="0"/>
              <a:t>	 </a:t>
            </a:r>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609600"/>
            <a:ext cx="2082621" cy="369332"/>
          </a:xfrm>
          <a:prstGeom prst="rect">
            <a:avLst/>
          </a:prstGeom>
          <a:noFill/>
        </p:spPr>
        <p:txBody>
          <a:bodyPr wrap="none" rtlCol="0">
            <a:spAutoFit/>
          </a:bodyPr>
          <a:lstStyle/>
          <a:p>
            <a:r>
              <a:rPr lang="en-US" dirty="0" smtClean="0"/>
              <a:t>DAVID HOCKNEY</a:t>
            </a:r>
            <a:endParaRPr lang="en-US" dirty="0"/>
          </a:p>
        </p:txBody>
      </p:sp>
      <p:sp>
        <p:nvSpPr>
          <p:cNvPr id="5" name="TextBox 4"/>
          <p:cNvSpPr txBox="1"/>
          <p:nvPr/>
        </p:nvSpPr>
        <p:spPr>
          <a:xfrm>
            <a:off x="914400" y="990600"/>
            <a:ext cx="4801314" cy="1200329"/>
          </a:xfrm>
          <a:prstGeom prst="rect">
            <a:avLst/>
          </a:prstGeom>
          <a:noFill/>
        </p:spPr>
        <p:txBody>
          <a:bodyPr wrap="none" rtlCol="0">
            <a:spAutoFit/>
          </a:bodyPr>
          <a:lstStyle/>
          <a:p>
            <a:r>
              <a:rPr lang="en-US" sz="1200" dirty="0" smtClean="0"/>
              <a:t>Landscape has been a recurrent and increasingly urgent theme in </a:t>
            </a:r>
          </a:p>
          <a:p>
            <a:r>
              <a:rPr lang="en-US" sz="1200" dirty="0" smtClean="0"/>
              <a:t>David </a:t>
            </a:r>
            <a:r>
              <a:rPr lang="en-US" sz="1200" dirty="0" err="1" smtClean="0"/>
              <a:t>Hockney’s</a:t>
            </a:r>
            <a:r>
              <a:rPr lang="en-US" sz="1200" dirty="0" smtClean="0"/>
              <a:t> work since the mid-1950s. His original sense of </a:t>
            </a:r>
          </a:p>
          <a:p>
            <a:r>
              <a:rPr lang="en-US" sz="1200" dirty="0" smtClean="0"/>
              <a:t>purpose remains undimmed: that of observing the world around him </a:t>
            </a:r>
          </a:p>
          <a:p>
            <a:r>
              <a:rPr lang="en-US" sz="1200" dirty="0" smtClean="0"/>
              <a:t>and of giving it such vivid pictorial form that the spectator, in turn, </a:t>
            </a:r>
          </a:p>
          <a:p>
            <a:r>
              <a:rPr lang="en-US" sz="1200" dirty="0" smtClean="0"/>
              <a:t>feels immersed in the space and in its particularities of form, texture </a:t>
            </a:r>
          </a:p>
          <a:p>
            <a:r>
              <a:rPr lang="en-US" sz="1200" dirty="0" smtClean="0"/>
              <a:t>and light.</a:t>
            </a:r>
            <a:endParaRPr lang="en-US" sz="1200" dirty="0"/>
          </a:p>
        </p:txBody>
      </p:sp>
      <p:pic>
        <p:nvPicPr>
          <p:cNvPr id="7" name="Picture 6" descr="photo montage by david hockney.jpg"/>
          <p:cNvPicPr>
            <a:picLocks noChangeAspect="1"/>
          </p:cNvPicPr>
          <p:nvPr/>
        </p:nvPicPr>
        <p:blipFill>
          <a:blip r:embed="rId2"/>
          <a:stretch>
            <a:fillRect/>
          </a:stretch>
        </p:blipFill>
        <p:spPr>
          <a:xfrm>
            <a:off x="914400" y="2235201"/>
            <a:ext cx="6934200" cy="462279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609600"/>
            <a:ext cx="2082621" cy="369332"/>
          </a:xfrm>
          <a:prstGeom prst="rect">
            <a:avLst/>
          </a:prstGeom>
          <a:noFill/>
        </p:spPr>
        <p:txBody>
          <a:bodyPr wrap="none" rtlCol="0">
            <a:spAutoFit/>
          </a:bodyPr>
          <a:lstStyle/>
          <a:p>
            <a:r>
              <a:rPr lang="en-US" dirty="0" smtClean="0"/>
              <a:t>DAVID HOCKNEY</a:t>
            </a:r>
            <a:endParaRPr lang="en-US" dirty="0"/>
          </a:p>
        </p:txBody>
      </p:sp>
      <p:pic>
        <p:nvPicPr>
          <p:cNvPr id="6" name="Picture 5" descr="artwork_images_141008_275003_david-hockney.jpg"/>
          <p:cNvPicPr>
            <a:picLocks noChangeAspect="1"/>
          </p:cNvPicPr>
          <p:nvPr/>
        </p:nvPicPr>
        <p:blipFill>
          <a:blip r:embed="rId2"/>
          <a:stretch>
            <a:fillRect/>
          </a:stretch>
        </p:blipFill>
        <p:spPr>
          <a:xfrm>
            <a:off x="914400" y="1143001"/>
            <a:ext cx="7784561" cy="518159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609600"/>
            <a:ext cx="2082621" cy="369332"/>
          </a:xfrm>
          <a:prstGeom prst="rect">
            <a:avLst/>
          </a:prstGeom>
          <a:noFill/>
        </p:spPr>
        <p:txBody>
          <a:bodyPr wrap="none" rtlCol="0">
            <a:spAutoFit/>
          </a:bodyPr>
          <a:lstStyle/>
          <a:p>
            <a:r>
              <a:rPr lang="en-US" dirty="0" smtClean="0"/>
              <a:t>DAVID HOCKNEY</a:t>
            </a:r>
            <a:endParaRPr lang="en-US" dirty="0"/>
          </a:p>
        </p:txBody>
      </p:sp>
      <p:pic>
        <p:nvPicPr>
          <p:cNvPr id="5" name="Picture 4" descr="hockney-david-day-pool-with-3-blues.jpg"/>
          <p:cNvPicPr>
            <a:picLocks noChangeAspect="1"/>
          </p:cNvPicPr>
          <p:nvPr/>
        </p:nvPicPr>
        <p:blipFill>
          <a:blip r:embed="rId2"/>
          <a:stretch>
            <a:fillRect/>
          </a:stretch>
        </p:blipFill>
        <p:spPr>
          <a:xfrm>
            <a:off x="914400" y="1143001"/>
            <a:ext cx="2895600" cy="2815167"/>
          </a:xfrm>
          <a:prstGeom prst="rect">
            <a:avLst/>
          </a:prstGeom>
        </p:spPr>
      </p:pic>
      <p:pic>
        <p:nvPicPr>
          <p:cNvPr id="7" name="Picture 6" descr="hockney550.jpg"/>
          <p:cNvPicPr>
            <a:picLocks noChangeAspect="1"/>
          </p:cNvPicPr>
          <p:nvPr/>
        </p:nvPicPr>
        <p:blipFill>
          <a:blip r:embed="rId3"/>
          <a:stretch>
            <a:fillRect/>
          </a:stretch>
        </p:blipFill>
        <p:spPr>
          <a:xfrm>
            <a:off x="3962400" y="4096356"/>
            <a:ext cx="3806687" cy="2685444"/>
          </a:xfrm>
          <a:prstGeom prst="rect">
            <a:avLst/>
          </a:prstGeom>
        </p:spPr>
      </p:pic>
      <p:pic>
        <p:nvPicPr>
          <p:cNvPr id="8" name="Picture 7" descr="montage by hockney.jpg"/>
          <p:cNvPicPr>
            <a:picLocks noChangeAspect="1"/>
          </p:cNvPicPr>
          <p:nvPr/>
        </p:nvPicPr>
        <p:blipFill>
          <a:blip r:embed="rId4"/>
          <a:stretch>
            <a:fillRect/>
          </a:stretch>
        </p:blipFill>
        <p:spPr>
          <a:xfrm>
            <a:off x="3962400" y="1214968"/>
            <a:ext cx="3806687" cy="27432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609600"/>
            <a:ext cx="1445678" cy="369332"/>
          </a:xfrm>
          <a:prstGeom prst="rect">
            <a:avLst/>
          </a:prstGeom>
          <a:noFill/>
        </p:spPr>
        <p:txBody>
          <a:bodyPr wrap="none" rtlCol="0">
            <a:spAutoFit/>
          </a:bodyPr>
          <a:lstStyle/>
          <a:p>
            <a:r>
              <a:rPr lang="en-US" dirty="0" smtClean="0"/>
              <a:t>DRAWINGS</a:t>
            </a:r>
            <a:endParaRPr lang="en-US" dirty="0"/>
          </a:p>
        </p:txBody>
      </p:sp>
      <p:pic>
        <p:nvPicPr>
          <p:cNvPr id="6" name="Picture 5" descr="52.jpg"/>
          <p:cNvPicPr>
            <a:picLocks noChangeAspect="1"/>
          </p:cNvPicPr>
          <p:nvPr/>
        </p:nvPicPr>
        <p:blipFill>
          <a:blip r:embed="rId2"/>
          <a:stretch>
            <a:fillRect/>
          </a:stretch>
        </p:blipFill>
        <p:spPr>
          <a:xfrm>
            <a:off x="914400" y="1219200"/>
            <a:ext cx="7620000" cy="35306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609600"/>
            <a:ext cx="1445678" cy="369332"/>
          </a:xfrm>
          <a:prstGeom prst="rect">
            <a:avLst/>
          </a:prstGeom>
          <a:noFill/>
        </p:spPr>
        <p:txBody>
          <a:bodyPr wrap="none" rtlCol="0">
            <a:spAutoFit/>
          </a:bodyPr>
          <a:lstStyle/>
          <a:p>
            <a:r>
              <a:rPr lang="en-US" dirty="0" smtClean="0"/>
              <a:t>DRAWINGS</a:t>
            </a:r>
            <a:endParaRPr lang="en-US" dirty="0"/>
          </a:p>
        </p:txBody>
      </p:sp>
      <p:pic>
        <p:nvPicPr>
          <p:cNvPr id="5" name="Picture 4" descr="59.jpg"/>
          <p:cNvPicPr>
            <a:picLocks noChangeAspect="1"/>
          </p:cNvPicPr>
          <p:nvPr/>
        </p:nvPicPr>
        <p:blipFill>
          <a:blip r:embed="rId2"/>
          <a:stretch>
            <a:fillRect/>
          </a:stretch>
        </p:blipFill>
        <p:spPr>
          <a:xfrm>
            <a:off x="914400" y="1346200"/>
            <a:ext cx="7620001" cy="32258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609600"/>
            <a:ext cx="1445678" cy="369332"/>
          </a:xfrm>
          <a:prstGeom prst="rect">
            <a:avLst/>
          </a:prstGeom>
          <a:noFill/>
        </p:spPr>
        <p:txBody>
          <a:bodyPr wrap="none" rtlCol="0">
            <a:spAutoFit/>
          </a:bodyPr>
          <a:lstStyle/>
          <a:p>
            <a:r>
              <a:rPr lang="en-US" dirty="0" smtClean="0"/>
              <a:t>DRAWINGS</a:t>
            </a:r>
            <a:endParaRPr lang="en-US" dirty="0"/>
          </a:p>
        </p:txBody>
      </p:sp>
      <p:pic>
        <p:nvPicPr>
          <p:cNvPr id="6" name="Picture 5" descr="103705340_66682eab5b.jpg"/>
          <p:cNvPicPr>
            <a:picLocks noChangeAspect="1"/>
          </p:cNvPicPr>
          <p:nvPr/>
        </p:nvPicPr>
        <p:blipFill>
          <a:blip r:embed="rId2"/>
          <a:stretch>
            <a:fillRect/>
          </a:stretch>
        </p:blipFill>
        <p:spPr>
          <a:xfrm>
            <a:off x="236369" y="1542732"/>
            <a:ext cx="4944447" cy="3334068"/>
          </a:xfrm>
          <a:prstGeom prst="rect">
            <a:avLst/>
          </a:prstGeom>
        </p:spPr>
      </p:pic>
      <p:pic>
        <p:nvPicPr>
          <p:cNvPr id="7" name="Picture 6" descr="110335286_183f7db1f8.jpg"/>
          <p:cNvPicPr>
            <a:picLocks noChangeAspect="1"/>
          </p:cNvPicPr>
          <p:nvPr/>
        </p:nvPicPr>
        <p:blipFill>
          <a:blip r:embed="rId3"/>
          <a:stretch>
            <a:fillRect/>
          </a:stretch>
        </p:blipFill>
        <p:spPr>
          <a:xfrm>
            <a:off x="4335394" y="1542732"/>
            <a:ext cx="4503806" cy="333406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609600"/>
            <a:ext cx="1445678" cy="369332"/>
          </a:xfrm>
          <a:prstGeom prst="rect">
            <a:avLst/>
          </a:prstGeom>
          <a:noFill/>
        </p:spPr>
        <p:txBody>
          <a:bodyPr wrap="none" rtlCol="0">
            <a:spAutoFit/>
          </a:bodyPr>
          <a:lstStyle/>
          <a:p>
            <a:r>
              <a:rPr lang="en-US" dirty="0" smtClean="0"/>
              <a:t>DRAWINGS</a:t>
            </a:r>
            <a:endParaRPr lang="en-US" dirty="0"/>
          </a:p>
        </p:txBody>
      </p:sp>
      <p:pic>
        <p:nvPicPr>
          <p:cNvPr id="5" name="Picture 4" descr="298628348_536a0f9e48.jpg"/>
          <p:cNvPicPr>
            <a:picLocks noChangeAspect="1"/>
          </p:cNvPicPr>
          <p:nvPr/>
        </p:nvPicPr>
        <p:blipFill>
          <a:blip r:embed="rId2"/>
          <a:stretch>
            <a:fillRect/>
          </a:stretch>
        </p:blipFill>
        <p:spPr>
          <a:xfrm>
            <a:off x="1066800" y="1371600"/>
            <a:ext cx="2927874" cy="4532313"/>
          </a:xfrm>
          <a:prstGeom prst="rect">
            <a:avLst/>
          </a:prstGeom>
        </p:spPr>
      </p:pic>
      <p:pic>
        <p:nvPicPr>
          <p:cNvPr id="8" name="Picture 7" descr="298851909_321cb1f03a.jpg"/>
          <p:cNvPicPr>
            <a:picLocks noChangeAspect="1"/>
          </p:cNvPicPr>
          <p:nvPr/>
        </p:nvPicPr>
        <p:blipFill>
          <a:blip r:embed="rId3"/>
          <a:stretch>
            <a:fillRect/>
          </a:stretch>
        </p:blipFill>
        <p:spPr>
          <a:xfrm>
            <a:off x="4191000" y="1371600"/>
            <a:ext cx="4649788" cy="468316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609600"/>
            <a:ext cx="3942681" cy="369332"/>
          </a:xfrm>
          <a:prstGeom prst="rect">
            <a:avLst/>
          </a:prstGeom>
          <a:noFill/>
        </p:spPr>
        <p:txBody>
          <a:bodyPr wrap="none" rtlCol="0">
            <a:spAutoFit/>
          </a:bodyPr>
          <a:lstStyle/>
          <a:p>
            <a:r>
              <a:rPr lang="en-US" dirty="0" smtClean="0"/>
              <a:t>EXAMPLE OF COMPLETED WORK</a:t>
            </a:r>
            <a:endParaRPr lang="en-US" dirty="0"/>
          </a:p>
        </p:txBody>
      </p:sp>
      <p:sp>
        <p:nvSpPr>
          <p:cNvPr id="6" name="Rectangle 5"/>
          <p:cNvSpPr/>
          <p:nvPr/>
        </p:nvSpPr>
        <p:spPr>
          <a:xfrm>
            <a:off x="5334000" y="1752600"/>
            <a:ext cx="3505200" cy="4154983"/>
          </a:xfrm>
          <a:prstGeom prst="rect">
            <a:avLst/>
          </a:prstGeom>
        </p:spPr>
        <p:txBody>
          <a:bodyPr wrap="square">
            <a:spAutoFit/>
          </a:bodyPr>
          <a:lstStyle/>
          <a:p>
            <a:r>
              <a:rPr lang="en-US" sz="1200" dirty="0" smtClean="0"/>
              <a:t>Megan Thomas</a:t>
            </a:r>
          </a:p>
          <a:p>
            <a:r>
              <a:rPr lang="en-US" sz="1200" dirty="0" smtClean="0"/>
              <a:t>The Sum Of My Parts</a:t>
            </a:r>
          </a:p>
          <a:p>
            <a:r>
              <a:rPr lang="en-US" sz="1200" dirty="0" smtClean="0"/>
              <a:t>type C photograph</a:t>
            </a:r>
          </a:p>
          <a:p>
            <a:r>
              <a:rPr lang="en-US" sz="1200" dirty="0" smtClean="0"/>
              <a:t>18.5 </a:t>
            </a:r>
            <a:r>
              <a:rPr lang="en-US" sz="1200" dirty="0" err="1" smtClean="0"/>
              <a:t>x</a:t>
            </a:r>
            <a:r>
              <a:rPr lang="en-US" sz="1200" dirty="0" smtClean="0"/>
              <a:t> 18.5 each image</a:t>
            </a:r>
          </a:p>
          <a:p>
            <a:r>
              <a:rPr lang="en-US" sz="1200" dirty="0" smtClean="0"/>
              <a:t>Year 12</a:t>
            </a:r>
          </a:p>
          <a:p>
            <a:r>
              <a:rPr lang="en-US" sz="1200" dirty="0" err="1" smtClean="0"/>
              <a:t>Narrabundah</a:t>
            </a:r>
            <a:r>
              <a:rPr lang="en-US" sz="1200" dirty="0" smtClean="0"/>
              <a:t> College, Canberra</a:t>
            </a:r>
          </a:p>
          <a:p>
            <a:r>
              <a:rPr lang="en-US" sz="1200" dirty="0" smtClean="0"/>
              <a:t>Artist's Statement</a:t>
            </a:r>
          </a:p>
          <a:p>
            <a:r>
              <a:rPr lang="en-US" sz="1200" dirty="0" smtClean="0"/>
              <a:t>In presenting my self-identity, I chose to divide the physical features of my face into four separate photographs. Each image represents a different aspect of my personality. The eye represents my confident qualities. The side of my face represents my reflective nature. The sandwich represents my balanced healthy life style, and the flute represents my love of music. By combining these four images, I am aiming to give the viewer some clues into my personality, without revealing myself completely. This is achieved through the distortion that has been created by the four photographs. By doing this, I am seeking to illustrate the notion that we are more than the sum of our parts.</a:t>
            </a:r>
            <a:endParaRPr lang="en-US" sz="1200" dirty="0"/>
          </a:p>
        </p:txBody>
      </p:sp>
      <p:pic>
        <p:nvPicPr>
          <p:cNvPr id="7" name="Picture 6" descr="r6-1.jpg"/>
          <p:cNvPicPr>
            <a:picLocks noChangeAspect="1"/>
          </p:cNvPicPr>
          <p:nvPr/>
        </p:nvPicPr>
        <p:blipFill>
          <a:blip r:embed="rId2"/>
          <a:stretch>
            <a:fillRect/>
          </a:stretch>
        </p:blipFill>
        <p:spPr>
          <a:xfrm>
            <a:off x="622300" y="1394252"/>
            <a:ext cx="4559300" cy="451333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609600"/>
            <a:ext cx="2117098" cy="369332"/>
          </a:xfrm>
          <a:prstGeom prst="rect">
            <a:avLst/>
          </a:prstGeom>
          <a:noFill/>
        </p:spPr>
        <p:txBody>
          <a:bodyPr wrap="none" rtlCol="0">
            <a:spAutoFit/>
          </a:bodyPr>
          <a:lstStyle/>
          <a:p>
            <a:r>
              <a:rPr lang="en-US" dirty="0" smtClean="0"/>
              <a:t>CINDY SHERMAN</a:t>
            </a:r>
            <a:endParaRPr lang="en-US" dirty="0"/>
          </a:p>
        </p:txBody>
      </p:sp>
      <p:sp>
        <p:nvSpPr>
          <p:cNvPr id="5" name="TextBox 4"/>
          <p:cNvSpPr txBox="1"/>
          <p:nvPr/>
        </p:nvSpPr>
        <p:spPr>
          <a:xfrm>
            <a:off x="914400" y="990600"/>
            <a:ext cx="5111570" cy="1661993"/>
          </a:xfrm>
          <a:prstGeom prst="rect">
            <a:avLst/>
          </a:prstGeom>
          <a:noFill/>
        </p:spPr>
        <p:txBody>
          <a:bodyPr wrap="none" rtlCol="0">
            <a:spAutoFit/>
          </a:bodyPr>
          <a:lstStyle/>
          <a:p>
            <a:r>
              <a:rPr lang="en-US" sz="1200" dirty="0" smtClean="0"/>
              <a:t>Between 1977 and 1980, Sherman photographed herself in a </a:t>
            </a:r>
          </a:p>
          <a:p>
            <a:r>
              <a:rPr lang="en-US" sz="1200" dirty="0" smtClean="0"/>
              <a:t>series of sixty-seven staged scenarios meant to suggest Hollywood </a:t>
            </a:r>
          </a:p>
          <a:p>
            <a:r>
              <a:rPr lang="en-US" sz="1200" dirty="0" smtClean="0"/>
              <a:t>films of the 1950s, such as this </a:t>
            </a:r>
            <a:r>
              <a:rPr lang="en-US" sz="1200" dirty="0" err="1" smtClean="0"/>
              <a:t>Hitchcockian</a:t>
            </a:r>
            <a:r>
              <a:rPr lang="en-US" sz="1200" dirty="0" smtClean="0"/>
              <a:t> "career girl" alone on </a:t>
            </a:r>
          </a:p>
          <a:p>
            <a:r>
              <a:rPr lang="en-US" sz="1200" dirty="0" smtClean="0"/>
              <a:t>the streets of the big city. In each picture, the artist foregrounds the </a:t>
            </a:r>
          </a:p>
          <a:p>
            <a:r>
              <a:rPr lang="en-US" sz="1200" dirty="0" smtClean="0"/>
              <a:t>elements of cinematic form—from gaze and camera angle to lighting, </a:t>
            </a:r>
          </a:p>
          <a:p>
            <a:r>
              <a:rPr lang="en-US" sz="1200" dirty="0" smtClean="0"/>
              <a:t>costume, and backdrop—that trigger the stock narratives and characters </a:t>
            </a:r>
          </a:p>
          <a:p>
            <a:r>
              <a:rPr lang="en-US" sz="1200" dirty="0" smtClean="0"/>
              <a:t>from which our identities are composed.</a:t>
            </a:r>
            <a:r>
              <a:rPr lang="en-US" sz="1200" dirty="0" smtClean="0"/>
              <a:t>	 </a:t>
            </a:r>
          </a:p>
          <a:p>
            <a:endParaRPr lang="en-US" dirty="0"/>
          </a:p>
        </p:txBody>
      </p:sp>
      <p:pic>
        <p:nvPicPr>
          <p:cNvPr id="6" name="Picture 5" descr="untitledfilmstill3.jpg"/>
          <p:cNvPicPr>
            <a:picLocks noChangeAspect="1"/>
          </p:cNvPicPr>
          <p:nvPr/>
        </p:nvPicPr>
        <p:blipFill>
          <a:blip r:embed="rId2"/>
          <a:stretch>
            <a:fillRect/>
          </a:stretch>
        </p:blipFill>
        <p:spPr>
          <a:xfrm>
            <a:off x="391806" y="2514600"/>
            <a:ext cx="4299439" cy="3200400"/>
          </a:xfrm>
          <a:prstGeom prst="rect">
            <a:avLst/>
          </a:prstGeom>
        </p:spPr>
      </p:pic>
      <p:pic>
        <p:nvPicPr>
          <p:cNvPr id="7" name="Picture 6" descr="h2_1992.5147.jpg"/>
          <p:cNvPicPr>
            <a:picLocks noChangeAspect="1"/>
          </p:cNvPicPr>
          <p:nvPr/>
        </p:nvPicPr>
        <p:blipFill>
          <a:blip r:embed="rId3"/>
          <a:stretch>
            <a:fillRect/>
          </a:stretch>
        </p:blipFill>
        <p:spPr>
          <a:xfrm>
            <a:off x="4691245" y="2514600"/>
            <a:ext cx="4071755" cy="32004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609600"/>
            <a:ext cx="2117098" cy="369332"/>
          </a:xfrm>
          <a:prstGeom prst="rect">
            <a:avLst/>
          </a:prstGeom>
          <a:noFill/>
        </p:spPr>
        <p:txBody>
          <a:bodyPr wrap="none" rtlCol="0">
            <a:spAutoFit/>
          </a:bodyPr>
          <a:lstStyle/>
          <a:p>
            <a:r>
              <a:rPr lang="en-US" dirty="0" smtClean="0"/>
              <a:t>CINDY SHERMAN</a:t>
            </a:r>
            <a:endParaRPr lang="en-US" dirty="0"/>
          </a:p>
        </p:txBody>
      </p:sp>
      <p:pic>
        <p:nvPicPr>
          <p:cNvPr id="8" name="Picture 7" descr="sherman_cindy_photograph_8.jpg"/>
          <p:cNvPicPr>
            <a:picLocks noChangeAspect="1"/>
          </p:cNvPicPr>
          <p:nvPr/>
        </p:nvPicPr>
        <p:blipFill>
          <a:blip r:embed="rId2"/>
          <a:stretch>
            <a:fillRect/>
          </a:stretch>
        </p:blipFill>
        <p:spPr>
          <a:xfrm>
            <a:off x="914400" y="1657350"/>
            <a:ext cx="3780379" cy="4819983"/>
          </a:xfrm>
          <a:prstGeom prst="rect">
            <a:avLst/>
          </a:prstGeom>
        </p:spPr>
      </p:pic>
      <p:pic>
        <p:nvPicPr>
          <p:cNvPr id="9" name="Picture 8" descr="sherman_untitled6_lg.jpg"/>
          <p:cNvPicPr>
            <a:picLocks noChangeAspect="1"/>
          </p:cNvPicPr>
          <p:nvPr/>
        </p:nvPicPr>
        <p:blipFill>
          <a:blip r:embed="rId3"/>
          <a:stretch>
            <a:fillRect/>
          </a:stretch>
        </p:blipFill>
        <p:spPr>
          <a:xfrm>
            <a:off x="4953000" y="1657350"/>
            <a:ext cx="3232150" cy="481998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609600"/>
            <a:ext cx="2117098" cy="369332"/>
          </a:xfrm>
          <a:prstGeom prst="rect">
            <a:avLst/>
          </a:prstGeom>
          <a:noFill/>
        </p:spPr>
        <p:txBody>
          <a:bodyPr wrap="none" rtlCol="0">
            <a:spAutoFit/>
          </a:bodyPr>
          <a:lstStyle/>
          <a:p>
            <a:r>
              <a:rPr lang="en-US" dirty="0" smtClean="0"/>
              <a:t>CINDY SHERMAN</a:t>
            </a:r>
            <a:endParaRPr lang="en-US" dirty="0"/>
          </a:p>
        </p:txBody>
      </p:sp>
      <p:pic>
        <p:nvPicPr>
          <p:cNvPr id="5" name="Picture 4" descr="cs_early4.jpg"/>
          <p:cNvPicPr>
            <a:picLocks noChangeAspect="1"/>
          </p:cNvPicPr>
          <p:nvPr/>
        </p:nvPicPr>
        <p:blipFill>
          <a:blip r:embed="rId2"/>
          <a:stretch>
            <a:fillRect/>
          </a:stretch>
        </p:blipFill>
        <p:spPr>
          <a:xfrm>
            <a:off x="762000" y="1981200"/>
            <a:ext cx="7778750" cy="420511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609600"/>
            <a:ext cx="1749435" cy="369332"/>
          </a:xfrm>
          <a:prstGeom prst="rect">
            <a:avLst/>
          </a:prstGeom>
          <a:noFill/>
        </p:spPr>
        <p:txBody>
          <a:bodyPr wrap="none" rtlCol="0">
            <a:spAutoFit/>
          </a:bodyPr>
          <a:lstStyle/>
          <a:p>
            <a:r>
              <a:rPr lang="en-US" dirty="0" smtClean="0"/>
              <a:t>DAWOUD BEY</a:t>
            </a:r>
            <a:endParaRPr lang="en-US" dirty="0"/>
          </a:p>
        </p:txBody>
      </p:sp>
      <p:sp>
        <p:nvSpPr>
          <p:cNvPr id="5" name="TextBox 4"/>
          <p:cNvSpPr txBox="1"/>
          <p:nvPr/>
        </p:nvSpPr>
        <p:spPr>
          <a:xfrm>
            <a:off x="914400" y="990600"/>
            <a:ext cx="3914353" cy="1569660"/>
          </a:xfrm>
          <a:prstGeom prst="rect">
            <a:avLst/>
          </a:prstGeom>
          <a:noFill/>
        </p:spPr>
        <p:txBody>
          <a:bodyPr wrap="none" rtlCol="0">
            <a:spAutoFit/>
          </a:bodyPr>
          <a:lstStyle/>
          <a:p>
            <a:r>
              <a:rPr lang="en-US" sz="1200" dirty="0" smtClean="0"/>
              <a:t>Since the mid-1990s, </a:t>
            </a:r>
            <a:r>
              <a:rPr lang="en-US" sz="1200" dirty="0" err="1" smtClean="0"/>
              <a:t>Dawoud</a:t>
            </a:r>
            <a:r>
              <a:rPr lang="en-US" sz="1200" dirty="0" smtClean="0"/>
              <a:t> </a:t>
            </a:r>
            <a:r>
              <a:rPr lang="en-US" sz="1200" dirty="0" err="1" smtClean="0"/>
              <a:t>Bey</a:t>
            </a:r>
            <a:r>
              <a:rPr lang="en-US" sz="1200" dirty="0" smtClean="0"/>
              <a:t> has created </a:t>
            </a:r>
          </a:p>
          <a:p>
            <a:r>
              <a:rPr lang="en-US" sz="1200" dirty="0" smtClean="0"/>
              <a:t>personal, intimate, and engaging portraits of young </a:t>
            </a:r>
          </a:p>
          <a:p>
            <a:r>
              <a:rPr lang="en-US" sz="1200" dirty="0" smtClean="0"/>
              <a:t>people that thwart stereotypical representations of </a:t>
            </a:r>
          </a:p>
          <a:p>
            <a:r>
              <a:rPr lang="en-US" sz="1200" dirty="0" smtClean="0"/>
              <a:t>urban youth.</a:t>
            </a:r>
          </a:p>
          <a:p>
            <a:r>
              <a:rPr lang="en-US" sz="1200" dirty="0" smtClean="0"/>
              <a:t>He uses a 20-by-24-inch Polaroid to photograph parts </a:t>
            </a:r>
          </a:p>
          <a:p>
            <a:r>
              <a:rPr lang="en-US" sz="1200" dirty="0" smtClean="0"/>
              <a:t>of the sitter, then reassembles the fragmented portrait: </a:t>
            </a:r>
          </a:p>
          <a:p>
            <a:r>
              <a:rPr lang="en-US" sz="1200" dirty="0" smtClean="0"/>
              <a:t>the resulting image has a sense of energetic transition. </a:t>
            </a:r>
          </a:p>
          <a:p>
            <a:endParaRPr lang="en-US" sz="1200" dirty="0"/>
          </a:p>
        </p:txBody>
      </p:sp>
      <p:pic>
        <p:nvPicPr>
          <p:cNvPr id="8" name="Picture 7" descr="20166Bey_Carrie_web.jpg"/>
          <p:cNvPicPr>
            <a:picLocks noChangeAspect="1"/>
          </p:cNvPicPr>
          <p:nvPr/>
        </p:nvPicPr>
        <p:blipFill>
          <a:blip r:embed="rId2"/>
          <a:stretch>
            <a:fillRect/>
          </a:stretch>
        </p:blipFill>
        <p:spPr>
          <a:xfrm>
            <a:off x="914400" y="2560259"/>
            <a:ext cx="4038600" cy="3535143"/>
          </a:xfrm>
          <a:prstGeom prst="rect">
            <a:avLst/>
          </a:prstGeom>
        </p:spPr>
      </p:pic>
      <p:pic>
        <p:nvPicPr>
          <p:cNvPr id="9" name="Picture 8" descr="syretta.jpg"/>
          <p:cNvPicPr>
            <a:picLocks noChangeAspect="1"/>
          </p:cNvPicPr>
          <p:nvPr/>
        </p:nvPicPr>
        <p:blipFill>
          <a:blip r:embed="rId3"/>
          <a:stretch>
            <a:fillRect/>
          </a:stretch>
        </p:blipFill>
        <p:spPr>
          <a:xfrm>
            <a:off x="5097248" y="152400"/>
            <a:ext cx="3208552" cy="609540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609600"/>
            <a:ext cx="1749435" cy="369332"/>
          </a:xfrm>
          <a:prstGeom prst="rect">
            <a:avLst/>
          </a:prstGeom>
          <a:noFill/>
        </p:spPr>
        <p:txBody>
          <a:bodyPr wrap="none" rtlCol="0">
            <a:spAutoFit/>
          </a:bodyPr>
          <a:lstStyle/>
          <a:p>
            <a:r>
              <a:rPr lang="en-US" dirty="0" smtClean="0"/>
              <a:t>DAWOUD BEY</a:t>
            </a:r>
            <a:endParaRPr lang="en-US" dirty="0"/>
          </a:p>
        </p:txBody>
      </p:sp>
      <p:sp>
        <p:nvSpPr>
          <p:cNvPr id="5" name="TextBox 4"/>
          <p:cNvSpPr txBox="1"/>
          <p:nvPr/>
        </p:nvSpPr>
        <p:spPr>
          <a:xfrm>
            <a:off x="914400" y="990600"/>
            <a:ext cx="4070345" cy="1200329"/>
          </a:xfrm>
          <a:prstGeom prst="rect">
            <a:avLst/>
          </a:prstGeom>
          <a:noFill/>
        </p:spPr>
        <p:txBody>
          <a:bodyPr wrap="none" rtlCol="0">
            <a:spAutoFit/>
          </a:bodyPr>
          <a:lstStyle/>
          <a:p>
            <a:r>
              <a:rPr lang="en-US" sz="1200" dirty="0" err="1" smtClean="0"/>
              <a:t>Bey</a:t>
            </a:r>
            <a:r>
              <a:rPr lang="en-US" sz="1200" dirty="0" smtClean="0"/>
              <a:t> has said that he chooses to photograph teenagers </a:t>
            </a:r>
          </a:p>
          <a:p>
            <a:r>
              <a:rPr lang="en-US" sz="1200" dirty="0" smtClean="0"/>
              <a:t>because, "My interest in young people has to do with </a:t>
            </a:r>
          </a:p>
          <a:p>
            <a:r>
              <a:rPr lang="en-US" sz="1200" dirty="0" smtClean="0"/>
              <a:t>the fact that they are the arbiters of style in the com-</a:t>
            </a:r>
          </a:p>
          <a:p>
            <a:r>
              <a:rPr lang="en-US" sz="1200" dirty="0" smtClean="0"/>
              <a:t>munity; their appearance speaks most strongly of how </a:t>
            </a:r>
          </a:p>
          <a:p>
            <a:r>
              <a:rPr lang="en-US" sz="1200" dirty="0" smtClean="0"/>
              <a:t>a community of people defines themselves at a particular </a:t>
            </a:r>
          </a:p>
          <a:p>
            <a:r>
              <a:rPr lang="en-US" sz="1200" dirty="0" smtClean="0"/>
              <a:t>Historical moment."</a:t>
            </a:r>
            <a:endParaRPr lang="en-US" sz="1200" dirty="0"/>
          </a:p>
        </p:txBody>
      </p:sp>
      <p:pic>
        <p:nvPicPr>
          <p:cNvPr id="6" name="Picture 5" descr="bey_1_pb.jpg"/>
          <p:cNvPicPr>
            <a:picLocks noChangeAspect="1"/>
          </p:cNvPicPr>
          <p:nvPr/>
        </p:nvPicPr>
        <p:blipFill>
          <a:blip r:embed="rId2"/>
          <a:stretch>
            <a:fillRect/>
          </a:stretch>
        </p:blipFill>
        <p:spPr>
          <a:xfrm>
            <a:off x="990601" y="2362199"/>
            <a:ext cx="4714395" cy="373380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609600"/>
            <a:ext cx="2095909" cy="369332"/>
          </a:xfrm>
          <a:prstGeom prst="rect">
            <a:avLst/>
          </a:prstGeom>
          <a:noFill/>
        </p:spPr>
        <p:txBody>
          <a:bodyPr wrap="none" rtlCol="0">
            <a:spAutoFit/>
          </a:bodyPr>
          <a:lstStyle/>
          <a:p>
            <a:r>
              <a:rPr lang="en-US" dirty="0" smtClean="0"/>
              <a:t>LORNA SIMPSON</a:t>
            </a:r>
            <a:endParaRPr lang="en-US" dirty="0"/>
          </a:p>
        </p:txBody>
      </p:sp>
      <p:sp>
        <p:nvSpPr>
          <p:cNvPr id="5" name="TextBox 4"/>
          <p:cNvSpPr txBox="1"/>
          <p:nvPr/>
        </p:nvSpPr>
        <p:spPr>
          <a:xfrm>
            <a:off x="914400" y="990600"/>
            <a:ext cx="6063980" cy="1569660"/>
          </a:xfrm>
          <a:prstGeom prst="rect">
            <a:avLst/>
          </a:prstGeom>
          <a:noFill/>
        </p:spPr>
        <p:txBody>
          <a:bodyPr wrap="none" rtlCol="0">
            <a:spAutoFit/>
          </a:bodyPr>
          <a:lstStyle/>
          <a:p>
            <a:r>
              <a:rPr lang="en-US" sz="1200" dirty="0" smtClean="0"/>
              <a:t>Lorna Simpson combines photography and text to address issues of identity, race, </a:t>
            </a:r>
          </a:p>
          <a:p>
            <a:r>
              <a:rPr lang="en-US" sz="1200" dirty="0" smtClean="0"/>
              <a:t>and gender in our society. She was born in Brooklyn, New York, in 1960. Her earliest </a:t>
            </a:r>
          </a:p>
          <a:p>
            <a:r>
              <a:rPr lang="en-US" sz="1200" dirty="0" smtClean="0"/>
              <a:t>photographs documented the street life of New York, Africa, and Europe.</a:t>
            </a:r>
          </a:p>
          <a:p>
            <a:r>
              <a:rPr lang="en-US" sz="1200" dirty="0" smtClean="0"/>
              <a:t>Simpson explores the ways people, especially black women, are </a:t>
            </a:r>
            <a:r>
              <a:rPr lang="en-US" sz="1200" dirty="0" err="1" smtClean="0"/>
              <a:t>identifed</a:t>
            </a:r>
            <a:r>
              <a:rPr lang="en-US" sz="1200" dirty="0" smtClean="0"/>
              <a:t>, classified, </a:t>
            </a:r>
          </a:p>
          <a:p>
            <a:r>
              <a:rPr lang="en-US" sz="1200" dirty="0" smtClean="0"/>
              <a:t>and judged based on their physical </a:t>
            </a:r>
            <a:r>
              <a:rPr lang="en-US" sz="1200" dirty="0" err="1" smtClean="0"/>
              <a:t>atrributes</a:t>
            </a:r>
            <a:r>
              <a:rPr lang="en-US" sz="1200" dirty="0" smtClean="0"/>
              <a:t> and personal styles. "in my work," says </a:t>
            </a:r>
          </a:p>
          <a:p>
            <a:r>
              <a:rPr lang="en-US" sz="1200" dirty="0" smtClean="0"/>
              <a:t>Simpson, "I try to get viewers to realize... that it is all a matter of surfaces and facades.</a:t>
            </a:r>
          </a:p>
          <a:p>
            <a:r>
              <a:rPr lang="en-US" sz="1200" dirty="0" smtClean="0"/>
              <a:t>" The objects she includes in her photographs--coiled and braided hair, shoes, African </a:t>
            </a:r>
          </a:p>
          <a:p>
            <a:r>
              <a:rPr lang="en-US" sz="1200" dirty="0" smtClean="0"/>
              <a:t>masks--serve as symbolic stand-ins for the body.</a:t>
            </a:r>
            <a:endParaRPr lang="en-US" sz="1200" dirty="0"/>
          </a:p>
        </p:txBody>
      </p:sp>
      <p:pic>
        <p:nvPicPr>
          <p:cNvPr id="7" name="Picture 6" descr="virtulornasimpsonwigs1994walkerartgaller.jpg"/>
          <p:cNvPicPr>
            <a:picLocks noChangeAspect="1"/>
          </p:cNvPicPr>
          <p:nvPr/>
        </p:nvPicPr>
        <p:blipFill>
          <a:blip r:embed="rId2"/>
          <a:stretch>
            <a:fillRect/>
          </a:stretch>
        </p:blipFill>
        <p:spPr>
          <a:xfrm>
            <a:off x="609600" y="3115818"/>
            <a:ext cx="4420318" cy="2501900"/>
          </a:xfrm>
          <a:prstGeom prst="rect">
            <a:avLst/>
          </a:prstGeom>
        </p:spPr>
      </p:pic>
      <p:pic>
        <p:nvPicPr>
          <p:cNvPr id="8" name="Picture 7" descr="1993.1.3.a-m.jpg"/>
          <p:cNvPicPr>
            <a:picLocks noChangeAspect="1"/>
          </p:cNvPicPr>
          <p:nvPr/>
        </p:nvPicPr>
        <p:blipFill>
          <a:blip r:embed="rId3"/>
          <a:stretch>
            <a:fillRect/>
          </a:stretch>
        </p:blipFill>
        <p:spPr>
          <a:xfrm>
            <a:off x="5410200" y="3115818"/>
            <a:ext cx="3276600" cy="252298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609600"/>
            <a:ext cx="2095909" cy="369332"/>
          </a:xfrm>
          <a:prstGeom prst="rect">
            <a:avLst/>
          </a:prstGeom>
          <a:noFill/>
        </p:spPr>
        <p:txBody>
          <a:bodyPr wrap="none" rtlCol="0">
            <a:spAutoFit/>
          </a:bodyPr>
          <a:lstStyle/>
          <a:p>
            <a:r>
              <a:rPr lang="en-US" dirty="0" smtClean="0"/>
              <a:t>LORNA SIMPSON</a:t>
            </a:r>
            <a:endParaRPr lang="en-US" dirty="0"/>
          </a:p>
        </p:txBody>
      </p:sp>
      <p:sp>
        <p:nvSpPr>
          <p:cNvPr id="5" name="TextBox 4"/>
          <p:cNvSpPr txBox="1"/>
          <p:nvPr/>
        </p:nvSpPr>
        <p:spPr>
          <a:xfrm>
            <a:off x="914400" y="990600"/>
            <a:ext cx="5756579" cy="1200329"/>
          </a:xfrm>
          <a:prstGeom prst="rect">
            <a:avLst/>
          </a:prstGeom>
          <a:noFill/>
        </p:spPr>
        <p:txBody>
          <a:bodyPr wrap="none" rtlCol="0">
            <a:spAutoFit/>
          </a:bodyPr>
          <a:lstStyle/>
          <a:p>
            <a:r>
              <a:rPr lang="en-US" sz="1200" dirty="0" smtClean="0"/>
              <a:t>I would hate to think that my work is perceived as a portrayal of victimization. </a:t>
            </a:r>
          </a:p>
          <a:p>
            <a:r>
              <a:rPr lang="en-US" sz="1200" dirty="0" smtClean="0"/>
              <a:t>It is not enough for me to relate an experience through the work only to have </a:t>
            </a:r>
          </a:p>
          <a:p>
            <a:r>
              <a:rPr lang="en-US" sz="1200" dirty="0" smtClean="0"/>
              <a:t>a viewer say, ‘Oh, that’s too bad,’ and walk away from it. I want to relate the </a:t>
            </a:r>
          </a:p>
          <a:p>
            <a:r>
              <a:rPr lang="en-US" sz="1200" dirty="0" smtClean="0"/>
              <a:t>dynamics of a situation, both how that situation occurs and how it affects people’s </a:t>
            </a:r>
          </a:p>
          <a:p>
            <a:r>
              <a:rPr lang="en-US" sz="1200" dirty="0" smtClean="0"/>
              <a:t>lives. In another sense, the work is not answer-oriented. It’s intentionally left </a:t>
            </a:r>
          </a:p>
          <a:p>
            <a:r>
              <a:rPr lang="en-US" sz="1200" dirty="0" smtClean="0"/>
              <a:t>open-ended. There’s not a resolution that just solves everything. – Lorna Simpson</a:t>
            </a:r>
            <a:endParaRPr lang="en-US" sz="1200" dirty="0"/>
          </a:p>
        </p:txBody>
      </p:sp>
      <p:pic>
        <p:nvPicPr>
          <p:cNvPr id="7" name="Picture 6" descr="403482838_9e0629b13e.jpg"/>
          <p:cNvPicPr>
            <a:picLocks noChangeAspect="1"/>
          </p:cNvPicPr>
          <p:nvPr/>
        </p:nvPicPr>
        <p:blipFill>
          <a:blip r:embed="rId2"/>
          <a:stretch>
            <a:fillRect/>
          </a:stretch>
        </p:blipFill>
        <p:spPr>
          <a:xfrm>
            <a:off x="914400" y="4511293"/>
            <a:ext cx="5756579" cy="2162714"/>
          </a:xfrm>
          <a:prstGeom prst="rect">
            <a:avLst/>
          </a:prstGeom>
        </p:spPr>
      </p:pic>
      <p:pic>
        <p:nvPicPr>
          <p:cNvPr id="9" name="Picture 8" descr="lorna_bild_web.jpg"/>
          <p:cNvPicPr>
            <a:picLocks noChangeAspect="1"/>
          </p:cNvPicPr>
          <p:nvPr/>
        </p:nvPicPr>
        <p:blipFill>
          <a:blip r:embed="rId3"/>
          <a:stretch>
            <a:fillRect/>
          </a:stretch>
        </p:blipFill>
        <p:spPr>
          <a:xfrm>
            <a:off x="914402" y="2209800"/>
            <a:ext cx="5756577" cy="212033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14400" y="609600"/>
            <a:ext cx="2095909" cy="369332"/>
          </a:xfrm>
          <a:prstGeom prst="rect">
            <a:avLst/>
          </a:prstGeom>
          <a:noFill/>
        </p:spPr>
        <p:txBody>
          <a:bodyPr wrap="none" rtlCol="0">
            <a:spAutoFit/>
          </a:bodyPr>
          <a:lstStyle/>
          <a:p>
            <a:r>
              <a:rPr lang="en-US" dirty="0" smtClean="0"/>
              <a:t>LORNA SIMPSON</a:t>
            </a:r>
            <a:endParaRPr lang="en-US" dirty="0"/>
          </a:p>
        </p:txBody>
      </p:sp>
      <p:pic>
        <p:nvPicPr>
          <p:cNvPr id="6" name="Picture 5" descr="LS-EasyToRemember1.jpg"/>
          <p:cNvPicPr>
            <a:picLocks noChangeAspect="1"/>
          </p:cNvPicPr>
          <p:nvPr/>
        </p:nvPicPr>
        <p:blipFill>
          <a:blip r:embed="rId2"/>
          <a:stretch>
            <a:fillRect/>
          </a:stretch>
        </p:blipFill>
        <p:spPr>
          <a:xfrm>
            <a:off x="914400" y="1143000"/>
            <a:ext cx="6781800" cy="4568792"/>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237</TotalTime>
  <Words>774</Words>
  <Application>Microsoft Macintosh PowerPoint</Application>
  <PresentationFormat>On-screen Show (4:3)</PresentationFormat>
  <Paragraphs>77</Paragraphs>
  <Slides>17</Slides>
  <Notes>0</Notes>
  <HiddenSlides>0</HiddenSlides>
  <MMClips>0</MMClips>
  <ScaleCrop>false</ScaleCrop>
  <HeadingPairs>
    <vt:vector size="4" baseType="variant">
      <vt:variant>
        <vt:lpstr>Design Template</vt:lpstr>
      </vt:variant>
      <vt:variant>
        <vt:i4>1</vt:i4>
      </vt:variant>
      <vt:variant>
        <vt:lpstr>Slide Titles</vt:lpstr>
      </vt:variant>
      <vt:variant>
        <vt:i4>17</vt:i4>
      </vt:variant>
    </vt:vector>
  </HeadingPairs>
  <TitlesOfParts>
    <vt:vector size="18"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Company>The Arts Academy at Benjamin Rush</Company>
  <LinksUpToDate>false</LinksUpToDate>
  <SharedDoc>false</SharedDoc>
  <HyperlinksChanged>false</HyperlinksChanged>
  <AppVersion>12.0256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School District of Philadelphia</dc:creator>
  <cp:lastModifiedBy>School District of Philadelphia</cp:lastModifiedBy>
  <cp:revision>16</cp:revision>
  <dcterms:created xsi:type="dcterms:W3CDTF">2008-10-21T14:08:35Z</dcterms:created>
  <dcterms:modified xsi:type="dcterms:W3CDTF">2008-10-21T18:06:20Z</dcterms:modified>
</cp:coreProperties>
</file>